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.jpeg" ContentType="image/jpeg"/>
  <Override PartName="/ppt/media/image1.wmf" ContentType="image/x-wmf"/>
  <Override PartName="/ppt/media/image9.jpeg" ContentType="image/jpeg"/>
  <Override PartName="/ppt/media/image10.gif" ContentType="image/gif"/>
  <Override PartName="/ppt/media/image2.wmf" ContentType="image/x-wmf"/>
  <Override PartName="/ppt/media/image6.jpeg" ContentType="image/jpeg"/>
  <Override PartName="/ppt/media/image3.wmf" ContentType="image/x-wmf"/>
  <Override PartName="/ppt/media/image11.png" ContentType="image/png"/>
  <Override PartName="/ppt/media/image5.jpeg" ContentType="image/jpeg"/>
  <Override PartName="/ppt/media/image7.jpeg" ContentType="image/jpeg"/>
  <Override PartName="/ppt/media/image8.jpeg" ContentType="image/jpeg"/>
  <Override PartName="/ppt/media/image12.png" ContentType="image/png"/>
  <Override PartName="/ppt/media/image13.jpeg" ContentType="image/jpeg"/>
  <Override PartName="/ppt/media/image14.png" ContentType="image/png"/>
  <Override PartName="/ppt/media/image15.png" ContentType="image/png"/>
  <Override PartName="/ppt/media/image16.png" ContentType="image/png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838080" y="2856240"/>
            <a:ext cx="1051452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838080" y="2856240"/>
            <a:ext cx="1051452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38080" y="2856240"/>
            <a:ext cx="1051452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51f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507240" y="633240"/>
            <a:ext cx="1820880" cy="50076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hu-HU" sz="4400" spc="-1" strike="noStrike">
                <a:latin typeface="Arial"/>
              </a:rPr>
              <a:t>Címszöveg formátumának szerkesztése</a:t>
            </a:r>
            <a:endParaRPr b="0" lang="hu-HU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latin typeface="Arial"/>
              </a:rPr>
              <a:t>Vázlatszöveg formátumának szerkesztése</a:t>
            </a:r>
            <a:endParaRPr b="0" lang="hu-H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latin typeface="Arial"/>
              </a:rPr>
              <a:t>Második vázlatszint</a:t>
            </a:r>
            <a:endParaRPr b="0" lang="hu-H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Harmadik vázlatszint</a:t>
            </a:r>
            <a:endParaRPr b="0" lang="hu-H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-HU" sz="2000" spc="-1" strike="noStrike">
                <a:latin typeface="Arial"/>
              </a:rPr>
              <a:t>Negyedik vázlatszint</a:t>
            </a:r>
            <a:endParaRPr b="0" lang="hu-H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Ötödik vázlatszint</a:t>
            </a:r>
            <a:endParaRPr b="0" lang="hu-H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Hatodik vázlatszint</a:t>
            </a:r>
            <a:endParaRPr b="0" lang="hu-H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Hetedik vázlatszint</a:t>
            </a:r>
            <a:endParaRPr b="0" lang="hu-H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51f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"/>
          <p:cNvPicPr/>
          <p:nvPr/>
        </p:nvPicPr>
        <p:blipFill>
          <a:blip r:embed="rId2"/>
          <a:stretch/>
        </p:blipFill>
        <p:spPr>
          <a:xfrm>
            <a:off x="507240" y="633240"/>
            <a:ext cx="1820880" cy="50076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hu-HU" sz="1800" spc="-1" strike="noStrike">
                <a:latin typeface="Arial"/>
              </a:rPr>
              <a:t>Címszöveg formátumának szerkesztése</a:t>
            </a:r>
            <a:endParaRPr b="0" lang="hu-HU" sz="18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latin typeface="Arial"/>
              </a:rPr>
              <a:t>Vázlatszöveg formátumának szerkesztése</a:t>
            </a:r>
            <a:endParaRPr b="0" lang="hu-H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-HU" sz="1800" spc="-1" strike="noStrike">
                <a:latin typeface="Arial"/>
              </a:rPr>
              <a:t>Második vázlatszint</a:t>
            </a:r>
            <a:endParaRPr b="0" lang="hu-H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latin typeface="Arial"/>
              </a:rPr>
              <a:t>Harmadik vázlatszint</a:t>
            </a:r>
            <a:endParaRPr b="0" lang="hu-H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-HU" sz="1800" spc="-1" strike="noStrike">
                <a:latin typeface="Arial"/>
              </a:rPr>
              <a:t>Negyedik vázlatszint</a:t>
            </a:r>
            <a:endParaRPr b="0" lang="hu-H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latin typeface="Arial"/>
              </a:rPr>
              <a:t>Ötödik vázlatszint</a:t>
            </a:r>
            <a:endParaRPr b="0" lang="hu-H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latin typeface="Arial"/>
              </a:rPr>
              <a:t>Hatodik vázlatszint</a:t>
            </a:r>
            <a:endParaRPr b="0" lang="hu-H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latin typeface="Arial"/>
              </a:rPr>
              <a:t>Hetedik vázlatszint</a:t>
            </a:r>
            <a:endParaRPr b="0" lang="hu-HU" sz="18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latin typeface="Arial"/>
              </a:rPr>
              <a:t>Vázlatszöveg formátumának szerkesztése</a:t>
            </a:r>
            <a:endParaRPr b="0" lang="hu-H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-HU" sz="1800" spc="-1" strike="noStrike">
                <a:latin typeface="Arial"/>
              </a:rPr>
              <a:t>Második vázlatszint</a:t>
            </a:r>
            <a:endParaRPr b="0" lang="hu-H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latin typeface="Arial"/>
              </a:rPr>
              <a:t>Harmadik vázlatszint</a:t>
            </a:r>
            <a:endParaRPr b="0" lang="hu-H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-HU" sz="1800" spc="-1" strike="noStrike">
                <a:latin typeface="Arial"/>
              </a:rPr>
              <a:t>Negyedik vázlatszint</a:t>
            </a:r>
            <a:endParaRPr b="0" lang="hu-H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latin typeface="Arial"/>
              </a:rPr>
              <a:t>Ötödik vázlatszint</a:t>
            </a:r>
            <a:endParaRPr b="0" lang="hu-H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latin typeface="Arial"/>
              </a:rPr>
              <a:t>Hatodik vázlatszint</a:t>
            </a:r>
            <a:endParaRPr b="0" lang="hu-H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latin typeface="Arial"/>
              </a:rPr>
              <a:t>Hetedik vázlatszint</a:t>
            </a:r>
            <a:endParaRPr b="0" lang="hu-H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51f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" descr=""/>
          <p:cNvPicPr/>
          <p:nvPr/>
        </p:nvPicPr>
        <p:blipFill>
          <a:blip r:embed="rId2"/>
          <a:stretch/>
        </p:blipFill>
        <p:spPr>
          <a:xfrm>
            <a:off x="507240" y="633240"/>
            <a:ext cx="1820880" cy="500760"/>
          </a:xfrm>
          <a:prstGeom prst="rect">
            <a:avLst/>
          </a:prstGeom>
          <a:ln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38080" y="2856240"/>
            <a:ext cx="10514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hu-HU" sz="1800" spc="-1" strike="noStrike">
                <a:latin typeface="Arial"/>
              </a:rPr>
              <a:t>Címszöveg formátumának szerkesztése</a:t>
            </a:r>
            <a:endParaRPr b="0" lang="hu-HU" sz="18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latin typeface="Arial"/>
              </a:rPr>
              <a:t>Vázlatszöveg formátumának szerkesztése</a:t>
            </a:r>
            <a:endParaRPr b="0" lang="hu-H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-HU" sz="1800" spc="-1" strike="noStrike">
                <a:latin typeface="Arial"/>
              </a:rPr>
              <a:t>Második vázlatszint</a:t>
            </a:r>
            <a:endParaRPr b="0" lang="hu-H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latin typeface="Arial"/>
              </a:rPr>
              <a:t>Harmadik vázlatszint</a:t>
            </a:r>
            <a:endParaRPr b="0" lang="hu-H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-HU" sz="1800" spc="-1" strike="noStrike">
                <a:latin typeface="Arial"/>
              </a:rPr>
              <a:t>Negyedik vázlatszint</a:t>
            </a:r>
            <a:endParaRPr b="0" lang="hu-H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latin typeface="Arial"/>
              </a:rPr>
              <a:t>Ötödik vázlatszint</a:t>
            </a:r>
            <a:endParaRPr b="0" lang="hu-H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latin typeface="Arial"/>
              </a:rPr>
              <a:t>Hatodik vázlatszint</a:t>
            </a:r>
            <a:endParaRPr b="0" lang="hu-H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latin typeface="Arial"/>
              </a:rPr>
              <a:t>Hetedik vázlatszint</a:t>
            </a:r>
            <a:endParaRPr b="0" lang="hu-H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gif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838080" y="3151080"/>
            <a:ext cx="10514520" cy="55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hu-HU" sz="4000" spc="-1" strike="noStrike">
                <a:solidFill>
                  <a:srgbClr val="ffffff"/>
                </a:solidFill>
                <a:latin typeface="Open Sans"/>
                <a:ea typeface="DejaVu Sans"/>
              </a:rPr>
              <a:t>Virtuális Petri-csésze</a:t>
            </a:r>
            <a:endParaRPr b="0" lang="hu-HU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2664000" y="574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hu-HU" sz="3200" spc="-1" strike="noStrike">
                <a:solidFill>
                  <a:srgbClr val="ffffff"/>
                </a:solidFill>
                <a:latin typeface="Arial"/>
                <a:ea typeface="Microsoft YaHei"/>
              </a:rPr>
              <a:t>Tervek - Specifikáció</a:t>
            </a:r>
            <a:endParaRPr b="0" lang="hu-HU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576000" y="1584000"/>
            <a:ext cx="4124160" cy="178308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4748760" y="3481920"/>
            <a:ext cx="3026520" cy="321336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3"/>
          <a:stretch/>
        </p:blipFill>
        <p:spPr>
          <a:xfrm>
            <a:off x="7821360" y="1184400"/>
            <a:ext cx="3697920" cy="2198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>
                <p:childTnLst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088000" y="3022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hu-HU" sz="3200" spc="-1" strike="noStrike">
                <a:solidFill>
                  <a:srgbClr val="ffffff"/>
                </a:solidFill>
                <a:latin typeface="Arial"/>
                <a:ea typeface="DejaVu Sans"/>
              </a:rPr>
              <a:t>Köszönöm a figyelmet!</a:t>
            </a:r>
            <a:endParaRPr b="0" lang="hu-H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5907960" y="479160"/>
            <a:ext cx="5395320" cy="283212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547560" y="3672000"/>
            <a:ext cx="10971720" cy="189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Legapróbb építőelemei a sejtek</a:t>
            </a:r>
            <a:endParaRPr b="0" lang="hu-HU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Működésük megértése fontos</a:t>
            </a:r>
            <a:endParaRPr b="0" lang="hu-HU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Számítógéppel való szimulációjuk segítheti ezt</a:t>
            </a:r>
            <a:endParaRPr b="0" lang="hu-H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2664000" y="574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hu-HU" sz="3200" spc="-1" strike="noStrike">
                <a:solidFill>
                  <a:srgbClr val="ffffff"/>
                </a:solidFill>
                <a:latin typeface="Arial"/>
                <a:ea typeface="DejaVu Sans"/>
              </a:rPr>
              <a:t>Biológiai háttér – Sejt felépítése</a:t>
            </a:r>
            <a:endParaRPr b="0" lang="hu-HU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6264000" y="1152000"/>
            <a:ext cx="5526720" cy="5526720"/>
          </a:xfrm>
          <a:prstGeom prst="rect">
            <a:avLst/>
          </a:prstGeom>
          <a:ln>
            <a:noFill/>
          </a:ln>
        </p:spPr>
      </p:pic>
      <p:sp>
        <p:nvSpPr>
          <p:cNvPr id="123" name="CustomShape 2"/>
          <p:cNvSpPr/>
          <p:nvPr/>
        </p:nvSpPr>
        <p:spPr>
          <a:xfrm>
            <a:off x="936000" y="1800000"/>
            <a:ext cx="4175280" cy="203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Eukarióta és Prokarióta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Sejtmag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Sejtmembrán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Sejtszervecskék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Sejtplazma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2664000" y="574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hu-HU" sz="3200" spc="-1" strike="noStrike">
                <a:solidFill>
                  <a:srgbClr val="ffffff"/>
                </a:solidFill>
                <a:latin typeface="Arial"/>
                <a:ea typeface="DejaVu Sans"/>
              </a:rPr>
              <a:t>Biológiai háttér – Sejt funkciók</a:t>
            </a:r>
            <a:endParaRPr b="0" lang="hu-H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7272000" y="1512000"/>
            <a:ext cx="3527280" cy="203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Sejtciklus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Sejtosztódás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Sejthalál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Sejtkommunikáció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Sejtmozgás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549360" y="1656000"/>
            <a:ext cx="5713920" cy="323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2664000" y="574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hu-HU" sz="3200" spc="-1" strike="noStrike">
                <a:solidFill>
                  <a:srgbClr val="ffffff"/>
                </a:solidFill>
                <a:latin typeface="Arial"/>
                <a:ea typeface="DejaVu Sans"/>
              </a:rPr>
              <a:t>Létező megoldások bemutatás</a:t>
            </a:r>
            <a:endParaRPr b="0" lang="hu-H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224000" y="1368000"/>
            <a:ext cx="439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ffffff"/>
                </a:solidFill>
                <a:latin typeface="Arial"/>
                <a:ea typeface="DejaVu Sans"/>
              </a:rPr>
              <a:t>Cellular Potts modell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1080000" y="2016000"/>
            <a:ext cx="3648960" cy="364896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5832000" y="1224000"/>
            <a:ext cx="4895280" cy="18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Arial"/>
                <a:ea typeface="DejaVu Sans"/>
              </a:rPr>
              <a:t>Számos létező megoldás használja (CompuCell3D, Morpheus)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Arial"/>
                <a:ea typeface="DejaVu Sans"/>
              </a:rPr>
              <a:t>Hálórendszer, mátrix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Arial"/>
                <a:ea typeface="DejaVu Sans"/>
              </a:rPr>
              <a:t>Monte-Carlo algoritmus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Arial"/>
                <a:ea typeface="DejaVu Sans"/>
              </a:rPr>
              <a:t>Hamilton-operátor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8568000" y="2088000"/>
            <a:ext cx="3163320" cy="431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2664000" y="574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hu-HU" sz="3200" spc="-1" strike="noStrike">
                <a:solidFill>
                  <a:srgbClr val="ffffff"/>
                </a:solidFill>
                <a:latin typeface="Arial"/>
                <a:ea typeface="DejaVu Sans"/>
              </a:rPr>
              <a:t>Létező megoldások bemutatás</a:t>
            </a:r>
            <a:endParaRPr b="0" lang="hu-H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7056000" y="1368000"/>
            <a:ext cx="439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eeeeee"/>
                </a:solidFill>
                <a:latin typeface="Arial"/>
                <a:ea typeface="DejaVu Sans"/>
              </a:rPr>
              <a:t>PhysiCell</a:t>
            </a:r>
            <a:endParaRPr b="0" lang="hu-HU" sz="1800" spc="-1" strike="noStrike">
              <a:solidFill>
                <a:srgbClr val="eeeeee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hu-HU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648000" y="1872000"/>
            <a:ext cx="4895280" cy="18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eeeeee"/>
                </a:solidFill>
                <a:latin typeface="Arial"/>
                <a:ea typeface="DejaVu Sans"/>
              </a:rPr>
              <a:t>Ágens alapú</a:t>
            </a:r>
            <a:endParaRPr b="0" lang="hu-HU" sz="1800" spc="-1" strike="noStrike">
              <a:solidFill>
                <a:srgbClr val="eeeeee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eeeeee"/>
                </a:solidFill>
                <a:latin typeface="Arial"/>
                <a:ea typeface="DejaVu Sans"/>
              </a:rPr>
              <a:t>BioFVM a környezet szimulációja</a:t>
            </a:r>
            <a:endParaRPr b="0" lang="hu-HU" sz="1800" spc="-1" strike="noStrike">
              <a:solidFill>
                <a:srgbClr val="eeeeee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eeeeee"/>
                </a:solidFill>
                <a:latin typeface="Arial"/>
                <a:ea typeface="DejaVu Sans"/>
              </a:rPr>
              <a:t>Nehéz új szimuláció beállítása,sok tudást igényel</a:t>
            </a:r>
            <a:endParaRPr b="0" lang="hu-HU" sz="1800" spc="-1" strike="noStrike">
              <a:solidFill>
                <a:srgbClr val="eeeeee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eeeeee"/>
                </a:solidFill>
                <a:latin typeface="Arial"/>
                <a:ea typeface="DejaVu Sans"/>
              </a:rPr>
              <a:t>Tud exportálni Mathlab vagy XML fájlt</a:t>
            </a:r>
            <a:endParaRPr b="0" lang="hu-HU" sz="1800" spc="-1" strike="noStrike">
              <a:solidFill>
                <a:srgbClr val="eeeeee"/>
              </a:solidFill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5832000" y="2199600"/>
            <a:ext cx="5561280" cy="312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664000" y="574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hu-HU" sz="3200" spc="-1" strike="noStrike">
                <a:solidFill>
                  <a:srgbClr val="ffffff"/>
                </a:solidFill>
                <a:latin typeface="Arial"/>
                <a:ea typeface="DejaVu Sans"/>
              </a:rPr>
              <a:t>Létező megoldások bemutatás</a:t>
            </a:r>
            <a:endParaRPr b="0" lang="hu-H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2088000" y="1525680"/>
            <a:ext cx="4391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hu-HU" sz="1800" spc="-1" strike="noStrike">
                <a:solidFill>
                  <a:srgbClr val="000000"/>
                </a:solidFill>
                <a:latin typeface="Arial"/>
                <a:ea typeface="DejaVu Sans"/>
              </a:rPr>
              <a:t>CellSim3D</a:t>
            </a:r>
            <a:endParaRPr b="0" lang="hu-HU" sz="18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5904000" y="2808000"/>
            <a:ext cx="4895280" cy="203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Arial"/>
                <a:ea typeface="DejaVu Sans"/>
              </a:rPr>
              <a:t>Egyetemek összefogásával készült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Arial"/>
                <a:ea typeface="DejaVu Sans"/>
              </a:rPr>
              <a:t>CUDA segítségével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Arial"/>
                <a:ea typeface="DejaVu Sans"/>
              </a:rPr>
              <a:t>Fizikai tulajdonságok inkább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Arial"/>
                <a:ea typeface="DejaVu Sans"/>
              </a:rPr>
              <a:t>Blender Export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Arial"/>
                <a:ea typeface="DejaVu Sans"/>
              </a:rPr>
              <a:t>Csak CUDA miatt nehéz alkalmazni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270360" y="2376000"/>
            <a:ext cx="5560920" cy="312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2664000" y="574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hu-HU" sz="3200" spc="-1" strike="noStrike">
                <a:solidFill>
                  <a:srgbClr val="ffffff"/>
                </a:solidFill>
                <a:latin typeface="Arial"/>
                <a:ea typeface="DejaVu Sans"/>
              </a:rPr>
              <a:t>Eszközök bemutatása</a:t>
            </a:r>
            <a:endParaRPr b="0" lang="hu-H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936000" y="1584000"/>
            <a:ext cx="3239280" cy="12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Arial"/>
                <a:ea typeface="DejaVu Sans"/>
              </a:rPr>
              <a:t>C++, OpenCL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Arial"/>
                <a:ea typeface="DejaVu Sans"/>
              </a:rPr>
              <a:t>QT framework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Arial"/>
                <a:ea typeface="DejaVu Sans"/>
              </a:rPr>
              <a:t>Git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9083520" y="1026720"/>
            <a:ext cx="2219760" cy="250056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775080" y="2736000"/>
            <a:ext cx="7648200" cy="342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664000" y="574920"/>
            <a:ext cx="763128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hu-HU" sz="3200" spc="-1" strike="noStrike">
                <a:solidFill>
                  <a:srgbClr val="ffffff"/>
                </a:solidFill>
                <a:latin typeface="Arial"/>
                <a:ea typeface="Microsoft YaHei"/>
              </a:rPr>
              <a:t>Tervek - Specifikáció</a:t>
            </a:r>
            <a:endParaRPr b="0" lang="hu-H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6264000" y="1440000"/>
            <a:ext cx="4823280" cy="105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Arial"/>
                <a:ea typeface="DejaVu Sans"/>
              </a:rPr>
              <a:t>Ágens alapú rendszer implementációja nehéz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Arial"/>
                <a:ea typeface="DejaVu Sans"/>
              </a:rPr>
              <a:t>Cellular Potts modell megvalósítása a cél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936000" y="3744000"/>
            <a:ext cx="4751280" cy="14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Arial"/>
                <a:ea typeface="DejaVu Sans"/>
              </a:rPr>
              <a:t>Képes sejtek pontos szimulációjára bemeneti paraméterek megadásával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Arial"/>
                <a:ea typeface="DejaVu Sans"/>
              </a:rPr>
              <a:t>Felhasználói interfész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ffffff"/>
                </a:solidFill>
                <a:latin typeface="Arial"/>
                <a:ea typeface="DejaVu Sans"/>
              </a:rPr>
              <a:t>Valós időben, párhuzamos megvalósítás</a:t>
            </a:r>
            <a:endParaRPr b="0" lang="hu-H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5688000" y="2664000"/>
            <a:ext cx="6094800" cy="50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1122</TotalTime>
  <Application>LibreOffice/6.2.5.2$Windows_X86_64 LibreOffice_project/1ec314fa52f458adc18c4f025c545a4e8b22c159</Application>
  <Words>200</Words>
  <Paragraphs>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2019-01-21T14:36:44Z</dcterms:created>
  <dc:creator>Microsoft Office User</dc:creator>
  <dc:description/>
  <dc:language>hu-HU</dc:language>
  <cp:lastModifiedBy/>
  <cp:lastPrinted>2019-02-21T16:25:53Z</cp:lastPrinted>
  <dcterms:modified xsi:type="dcterms:W3CDTF">2021-05-14T22:00:53Z</dcterms:modified>
  <cp:revision>132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Szélesvásznú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